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m4v" ContentType="vide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1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TLAS_MASTER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2E8B8B"/>
          </a:solidFill>
          <a:ln w="12700">
            <a:solidFill>
              <a:srgbClr val="2E8B8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519672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CONTOSO  |  PROJET ATLAS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343400" y="6519672"/>
            <a:ext cx="3474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B45F0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INTERNE — VERSION DE TRAVAIL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9235440" y="6519672"/>
            <a:ext cx="1554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août 2026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501384"/>
            <a:ext cx="5029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501384"/>
            <a:ext cx="5029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82296"/>
            <a:ext cx="4800600" cy="6419088"/>
          </a:xfrm>
          <a:prstGeom prst="rect">
            <a:avLst/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337560" y="777240"/>
            <a:ext cx="2194560" cy="2194560"/>
          </a:xfrm>
          <a:prstGeom prst="arc">
            <a:avLst/>
          </a:prstGeom>
          <a:solidFill>
            <a:srgbClr val="2E8B8B">
              <a:alpha val="20000"/>
            </a:srgbClr>
          </a:solidFill>
          <a:ln w="12700">
            <a:solidFill>
              <a:srgbClr val="2E8B8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566160" y="4160520"/>
            <a:ext cx="777240" cy="777240"/>
          </a:xfrm>
          <a:prstGeom prst="ellipse">
            <a:avLst/>
          </a:prstGeom>
          <a:solidFill>
            <a:srgbClr val="2F75B5">
              <a:alpha val="80000"/>
            </a:srgbClr>
          </a:solidFill>
          <a:ln w="12700">
            <a:solidFill>
              <a:srgbClr val="2F75B5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1792" y="868680"/>
            <a:ext cx="3429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PROGRAMME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ATLAS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58368" y="237744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DE8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Proposition de déploiement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658368" y="2907792"/>
            <a:ext cx="2148840" cy="310896"/>
          </a:xfrm>
          <a:prstGeom prst="roundRect">
            <a:avLst>
              <a:gd name="adj" fmla="val 23529"/>
            </a:avLst>
          </a:prstGeom>
          <a:solidFill>
            <a:srgbClr val="274C77"/>
          </a:solidFill>
          <a:ln w="12700">
            <a:solidFill>
              <a:srgbClr val="274C7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2962656"/>
            <a:ext cx="2002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VERSION 0.6 — TRAVAIL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58368" y="3401568"/>
            <a:ext cx="3429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DE8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préparé par l’équipe Adoption</a:t>
            </a:r>
            <a:endParaRPr lang="en-US" sz="11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DE8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pour discussion avec le comité de lancement.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58368" y="5074920"/>
            <a:ext cx="34747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DF9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 valeurs présentées reflètent une proposition de travail et nécessitent validation.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285232" y="658368"/>
            <a:ext cx="5989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Vue proposée du programme</a:t>
            </a:r>
            <a:endParaRPr lang="en-US" sz="2300" dirty="0"/>
          </a:p>
        </p:txBody>
      </p:sp>
      <p:sp>
        <p:nvSpPr>
          <p:cNvPr id="12" name="Shape 10"/>
          <p:cNvSpPr/>
          <p:nvPr/>
        </p:nvSpPr>
        <p:spPr>
          <a:xfrm>
            <a:off x="5285232" y="1298448"/>
            <a:ext cx="1847088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0E5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285232" y="1298448"/>
            <a:ext cx="73152" cy="1325880"/>
          </a:xfrm>
          <a:prstGeom prst="rect">
            <a:avLst/>
          </a:prstGeom>
          <a:solidFill>
            <a:srgbClr val="2E8B8B"/>
          </a:solidFill>
          <a:ln w="12700">
            <a:solidFill>
              <a:srgbClr val="2E8B8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504688" y="1499616"/>
            <a:ext cx="14996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POPULATION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5504688" y="1801368"/>
            <a:ext cx="14996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350</a:t>
            </a:r>
            <a:endParaRPr lang="en-US" sz="2500" dirty="0"/>
          </a:p>
        </p:txBody>
      </p:sp>
      <p:sp>
        <p:nvSpPr>
          <p:cNvPr id="16" name="Text 14"/>
          <p:cNvSpPr/>
          <p:nvPr/>
        </p:nvSpPr>
        <p:spPr>
          <a:xfrm>
            <a:off x="5504688" y="2221992"/>
            <a:ext cx="1499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employés ciblés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7333488" y="1298448"/>
            <a:ext cx="1847088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0E5E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33488" y="1298448"/>
            <a:ext cx="73152" cy="1325880"/>
          </a:xfrm>
          <a:prstGeom prst="rect">
            <a:avLst/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552944" y="1499616"/>
            <a:ext cx="14996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LANCEMENT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7552944" y="1801368"/>
            <a:ext cx="14996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 NOV.</a:t>
            </a:r>
            <a:endParaRPr lang="en-US" sz="2500" dirty="0"/>
          </a:p>
        </p:txBody>
      </p:sp>
      <p:sp>
        <p:nvSpPr>
          <p:cNvPr id="21" name="Text 19"/>
          <p:cNvSpPr/>
          <p:nvPr/>
        </p:nvSpPr>
        <p:spPr>
          <a:xfrm>
            <a:off x="7552944" y="2221992"/>
            <a:ext cx="1499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date proposée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9381744" y="1298448"/>
            <a:ext cx="1847088" cy="1325880"/>
          </a:xfrm>
          <a:prstGeom prst="roundRect">
            <a:avLst>
              <a:gd name="adj" fmla="val 5517"/>
            </a:avLst>
          </a:prstGeom>
          <a:solidFill>
            <a:srgbClr val="FFF9EE"/>
          </a:solidFill>
          <a:ln w="12700">
            <a:solidFill>
              <a:srgbClr val="E0E5E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381744" y="1298448"/>
            <a:ext cx="73152" cy="1325880"/>
          </a:xfrm>
          <a:prstGeom prst="rect">
            <a:avLst/>
          </a:prstGeom>
          <a:solidFill>
            <a:srgbClr val="B45F06"/>
          </a:solidFill>
          <a:ln w="12700">
            <a:solidFill>
              <a:srgbClr val="B45F0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601200" y="1499616"/>
            <a:ext cx="14996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BUDGET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9601200" y="1801368"/>
            <a:ext cx="14996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100 k$</a:t>
            </a:r>
            <a:endParaRPr lang="en-US" sz="2500" dirty="0"/>
          </a:p>
        </p:txBody>
      </p:sp>
      <p:sp>
        <p:nvSpPr>
          <p:cNvPr id="26" name="Text 24"/>
          <p:cNvSpPr/>
          <p:nvPr/>
        </p:nvSpPr>
        <p:spPr>
          <a:xfrm>
            <a:off x="9601200" y="2221992"/>
            <a:ext cx="1499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hors licences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5285232" y="2907792"/>
            <a:ext cx="1847088" cy="1325880"/>
          </a:xfrm>
          <a:prstGeom prst="roundRect">
            <a:avLst>
              <a:gd name="adj" fmla="val 5517"/>
            </a:avLst>
          </a:prstGeom>
          <a:solidFill>
            <a:srgbClr val="F5FBF6"/>
          </a:solidFill>
          <a:ln w="12700">
            <a:solidFill>
              <a:srgbClr val="E0E5E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285232" y="2907792"/>
            <a:ext cx="73152" cy="1325880"/>
          </a:xfrm>
          <a:prstGeom prst="rect">
            <a:avLst/>
          </a:prstGeom>
          <a:solidFill>
            <a:srgbClr val="2F7D4A"/>
          </a:solidFill>
          <a:ln w="12700">
            <a:solidFill>
              <a:srgbClr val="2F7D4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504688" y="3108960"/>
            <a:ext cx="14996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ADOPTION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5504688" y="3410712"/>
            <a:ext cx="14996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60 %</a:t>
            </a:r>
            <a:endParaRPr lang="en-US" sz="2500" dirty="0"/>
          </a:p>
        </p:txBody>
      </p:sp>
      <p:sp>
        <p:nvSpPr>
          <p:cNvPr id="31" name="Text 29"/>
          <p:cNvSpPr/>
          <p:nvPr/>
        </p:nvSpPr>
        <p:spPr>
          <a:xfrm>
            <a:off x="5504688" y="3831336"/>
            <a:ext cx="1499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actifs à 3 mois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7333488" y="2907792"/>
            <a:ext cx="1847088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0E5E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333488" y="2907792"/>
            <a:ext cx="73152" cy="1325880"/>
          </a:xfrm>
          <a:prstGeom prst="rect">
            <a:avLst/>
          </a:prstGeom>
          <a:solidFill>
            <a:srgbClr val="2E8B8B"/>
          </a:solidFill>
          <a:ln w="12700">
            <a:solidFill>
              <a:srgbClr val="2E8B8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552944" y="3108960"/>
            <a:ext cx="14996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AMBASSADEURS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7552944" y="3410712"/>
            <a:ext cx="14996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</a:t>
            </a:r>
            <a:endParaRPr lang="en-US" sz="2500" dirty="0"/>
          </a:p>
        </p:txBody>
      </p:sp>
      <p:sp>
        <p:nvSpPr>
          <p:cNvPr id="36" name="Text 34"/>
          <p:cNvSpPr/>
          <p:nvPr/>
        </p:nvSpPr>
        <p:spPr>
          <a:xfrm>
            <a:off x="7552944" y="3831336"/>
            <a:ext cx="1499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relais prévus</a:t>
            </a:r>
            <a:endParaRPr lang="en-US" sz="850" dirty="0"/>
          </a:p>
        </p:txBody>
      </p:sp>
      <p:sp>
        <p:nvSpPr>
          <p:cNvPr id="37" name="Shape 35"/>
          <p:cNvSpPr/>
          <p:nvPr/>
        </p:nvSpPr>
        <p:spPr>
          <a:xfrm>
            <a:off x="9381744" y="2907792"/>
            <a:ext cx="1847088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0E5EA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9381744" y="2907792"/>
            <a:ext cx="73152" cy="1325880"/>
          </a:xfrm>
          <a:prstGeom prst="rect">
            <a:avLst/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9601200" y="3108960"/>
            <a:ext cx="14996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PILOTE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9601200" y="3410712"/>
            <a:ext cx="14996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80</a:t>
            </a:r>
            <a:endParaRPr lang="en-US" sz="2500" dirty="0"/>
          </a:p>
        </p:txBody>
      </p:sp>
      <p:sp>
        <p:nvSpPr>
          <p:cNvPr id="41" name="Text 39"/>
          <p:cNvSpPr/>
          <p:nvPr/>
        </p:nvSpPr>
        <p:spPr>
          <a:xfrm>
            <a:off x="9601200" y="3831336"/>
            <a:ext cx="1499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participants proposés</a:t>
            </a: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5285232" y="4617720"/>
            <a:ext cx="5943600" cy="1051560"/>
          </a:xfrm>
          <a:prstGeom prst="roundRect">
            <a:avLst>
              <a:gd name="adj" fmla="val 5217"/>
            </a:avLst>
          </a:prstGeom>
          <a:solidFill>
            <a:srgbClr val="EAF2F8"/>
          </a:solidFill>
          <a:ln w="12700">
            <a:solidFill>
              <a:srgbClr val="D2E3F2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04688" y="4828032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F75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Point d’attention</a:t>
            </a:r>
            <a:endParaRPr lang="en-US" sz="950" dirty="0"/>
          </a:p>
        </p:txBody>
      </p:sp>
      <p:sp>
        <p:nvSpPr>
          <p:cNvPr id="44" name="Text 42"/>
          <p:cNvSpPr/>
          <p:nvPr/>
        </p:nvSpPr>
        <p:spPr>
          <a:xfrm>
            <a:off x="5504688" y="5084064"/>
            <a:ext cx="5413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support synthétise un scénario proposé. La charte, les validations fonctionnelles et les décisions du comité demeurent les sources d’autorité.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501384"/>
            <a:ext cx="5029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Pourquoi Atlas?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804672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Créer une adoption utile, structurée et mesurable de Microsoft 365 Copilot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85216" y="123444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2E8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AMBITION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94360" y="153619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Faire de Copilot un réflexe de travail dans les activités où il améliore réellement la qualité, la vitesse et la collaboration.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58368" y="2487168"/>
            <a:ext cx="3383280" cy="2176272"/>
          </a:xfrm>
          <a:prstGeom prst="roundRect">
            <a:avLst>
              <a:gd name="adj" fmla="val 3361"/>
            </a:avLst>
          </a:prstGeom>
          <a:solidFill>
            <a:srgbClr val="FFFFFF"/>
          </a:solidFill>
          <a:ln w="12700">
            <a:solidFill>
              <a:srgbClr val="E0E5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9536" y="2697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E8B8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59536" y="3154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PRODUCTIVITÉ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59536" y="3611880"/>
            <a:ext cx="29077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Réduire le temps consacré aux synthèses, préparations et tâches rédactionnelles répétitives.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434840" y="2487168"/>
            <a:ext cx="3383280" cy="2176272"/>
          </a:xfrm>
          <a:prstGeom prst="roundRect">
            <a:avLst>
              <a:gd name="adj" fmla="val 3361"/>
            </a:avLst>
          </a:prstGeom>
          <a:solidFill>
            <a:srgbClr val="FFFFFF"/>
          </a:solidFill>
          <a:ln w="12700">
            <a:solidFill>
              <a:srgbClr val="E0E5E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36008" y="2697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E8B8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636008" y="3154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QUALITÉ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636008" y="3611880"/>
            <a:ext cx="29077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Structurer les usages autour de références vérifiables, de pratiques partagées et d’une validation humaine.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211312" y="2487168"/>
            <a:ext cx="3383280" cy="2176272"/>
          </a:xfrm>
          <a:prstGeom prst="roundRect">
            <a:avLst>
              <a:gd name="adj" fmla="val 3361"/>
            </a:avLst>
          </a:prstGeom>
          <a:solidFill>
            <a:srgbClr val="FFFFFF"/>
          </a:solidFill>
          <a:ln w="12700">
            <a:solidFill>
              <a:srgbClr val="E0E5E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12480" y="2697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E8B8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412480" y="3154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ADOPTION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412480" y="3611880"/>
            <a:ext cx="290779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Accompagner les équipes avec formation, ambassadeurs, soutien et mesure continue.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594360" y="6199632"/>
            <a:ext cx="10927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i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programme reste conditionné par les validations Finance, Achats, Juridique, Conformité et TI.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501384"/>
            <a:ext cx="5029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Périmètre proposé : 350 employés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804672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Réduire la première cible de déploiement pour concentrer l’accompagnement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85216" y="123444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2E8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PROPOSITION DE PÉRIMÈTRE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640080" y="1508760"/>
            <a:ext cx="2880360" cy="4133088"/>
          </a:xfrm>
          <a:prstGeom prst="roundRect">
            <a:avLst>
              <a:gd name="adj" fmla="val 2540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87552" y="196596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350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987552" y="274320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DE8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employés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32688" y="3310128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DE8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Périmètre proposé pour le programme initial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024128" y="480060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DF9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valider par le comité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3977640" y="1536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Répartition envisagée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977640" y="201168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Opérations</a:t>
            </a:r>
            <a:endParaRPr lang="en-US" sz="930" dirty="0"/>
          </a:p>
        </p:txBody>
      </p:sp>
      <p:sp>
        <p:nvSpPr>
          <p:cNvPr id="12" name="Shape 10"/>
          <p:cNvSpPr/>
          <p:nvPr/>
        </p:nvSpPr>
        <p:spPr>
          <a:xfrm>
            <a:off x="6400800" y="2029968"/>
            <a:ext cx="3886200" cy="164592"/>
          </a:xfrm>
          <a:prstGeom prst="roundRect">
            <a:avLst>
              <a:gd name="adj" fmla="val 22222"/>
            </a:avLst>
          </a:prstGeom>
          <a:solidFill>
            <a:srgbClr val="E9EDF1"/>
          </a:solidFill>
          <a:ln w="12700">
            <a:solidFill>
              <a:srgbClr val="E9EDF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00800" y="2029968"/>
            <a:ext cx="3886200" cy="164592"/>
          </a:xfrm>
          <a:prstGeom prst="roundRect">
            <a:avLst>
              <a:gd name="adj" fmla="val 22222"/>
            </a:avLst>
          </a:prstGeom>
          <a:solidFill>
            <a:srgbClr val="2E8B8B"/>
          </a:solidFill>
          <a:ln w="12700">
            <a:solidFill>
              <a:srgbClr val="2E8B8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332720" y="2002536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3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120</a:t>
            </a:r>
            <a:endParaRPr lang="en-US" sz="930" dirty="0"/>
          </a:p>
        </p:txBody>
      </p:sp>
      <p:sp>
        <p:nvSpPr>
          <p:cNvPr id="15" name="Text 13"/>
          <p:cNvSpPr/>
          <p:nvPr/>
        </p:nvSpPr>
        <p:spPr>
          <a:xfrm>
            <a:off x="3977640" y="2532888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Ventes / Service client</a:t>
            </a:r>
            <a:endParaRPr lang="en-US" sz="930" dirty="0"/>
          </a:p>
        </p:txBody>
      </p:sp>
      <p:sp>
        <p:nvSpPr>
          <p:cNvPr id="16" name="Shape 14"/>
          <p:cNvSpPr/>
          <p:nvPr/>
        </p:nvSpPr>
        <p:spPr>
          <a:xfrm>
            <a:off x="6400800" y="2551176"/>
            <a:ext cx="3886200" cy="164592"/>
          </a:xfrm>
          <a:prstGeom prst="roundRect">
            <a:avLst>
              <a:gd name="adj" fmla="val 22222"/>
            </a:avLst>
          </a:prstGeom>
          <a:solidFill>
            <a:srgbClr val="E9EDF1"/>
          </a:solidFill>
          <a:ln w="12700">
            <a:solidFill>
              <a:srgbClr val="E9EDF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0" y="2551176"/>
            <a:ext cx="2590800" cy="164592"/>
          </a:xfrm>
          <a:prstGeom prst="roundRect">
            <a:avLst>
              <a:gd name="adj" fmla="val 22222"/>
            </a:avLst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32720" y="252374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3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</a:t>
            </a:r>
            <a:endParaRPr lang="en-US" sz="930" dirty="0"/>
          </a:p>
        </p:txBody>
      </p:sp>
      <p:sp>
        <p:nvSpPr>
          <p:cNvPr id="19" name="Text 17"/>
          <p:cNvSpPr/>
          <p:nvPr/>
        </p:nvSpPr>
        <p:spPr>
          <a:xfrm>
            <a:off x="3977640" y="3054096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Finance / Achats</a:t>
            </a:r>
            <a:endParaRPr lang="en-US" sz="930" dirty="0"/>
          </a:p>
        </p:txBody>
      </p:sp>
      <p:sp>
        <p:nvSpPr>
          <p:cNvPr id="20" name="Shape 18"/>
          <p:cNvSpPr/>
          <p:nvPr/>
        </p:nvSpPr>
        <p:spPr>
          <a:xfrm>
            <a:off x="6400800" y="3072384"/>
            <a:ext cx="3886200" cy="164592"/>
          </a:xfrm>
          <a:prstGeom prst="roundRect">
            <a:avLst>
              <a:gd name="adj" fmla="val 22222"/>
            </a:avLst>
          </a:prstGeom>
          <a:solidFill>
            <a:srgbClr val="E9EDF1"/>
          </a:solidFill>
          <a:ln w="12700">
            <a:solidFill>
              <a:srgbClr val="E9EDF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00800" y="3072384"/>
            <a:ext cx="1457325" cy="164592"/>
          </a:xfrm>
          <a:prstGeom prst="roundRect">
            <a:avLst>
              <a:gd name="adj" fmla="val 22222"/>
            </a:avLst>
          </a:prstGeom>
          <a:solidFill>
            <a:srgbClr val="2E8B8B"/>
          </a:solidFill>
          <a:ln w="12700">
            <a:solidFill>
              <a:srgbClr val="2E8B8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332720" y="3044952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3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45</a:t>
            </a:r>
            <a:endParaRPr lang="en-US" sz="930" dirty="0"/>
          </a:p>
        </p:txBody>
      </p:sp>
      <p:sp>
        <p:nvSpPr>
          <p:cNvPr id="23" name="Text 21"/>
          <p:cNvSpPr/>
          <p:nvPr/>
        </p:nvSpPr>
        <p:spPr>
          <a:xfrm>
            <a:off x="3977640" y="3575304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Ressources humaines</a:t>
            </a:r>
            <a:endParaRPr lang="en-US" sz="930" dirty="0"/>
          </a:p>
        </p:txBody>
      </p:sp>
      <p:sp>
        <p:nvSpPr>
          <p:cNvPr id="24" name="Shape 22"/>
          <p:cNvSpPr/>
          <p:nvPr/>
        </p:nvSpPr>
        <p:spPr>
          <a:xfrm>
            <a:off x="6400800" y="3593592"/>
            <a:ext cx="3886200" cy="164592"/>
          </a:xfrm>
          <a:prstGeom prst="roundRect">
            <a:avLst>
              <a:gd name="adj" fmla="val 22222"/>
            </a:avLst>
          </a:prstGeom>
          <a:solidFill>
            <a:srgbClr val="E9EDF1"/>
          </a:solidFill>
          <a:ln w="12700">
            <a:solidFill>
              <a:srgbClr val="E9EDF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00800" y="3593592"/>
            <a:ext cx="1133475" cy="164592"/>
          </a:xfrm>
          <a:prstGeom prst="roundRect">
            <a:avLst>
              <a:gd name="adj" fmla="val 22222"/>
            </a:avLst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332720" y="3566160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3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35</a:t>
            </a:r>
            <a:endParaRPr lang="en-US" sz="930" dirty="0"/>
          </a:p>
        </p:txBody>
      </p:sp>
      <p:sp>
        <p:nvSpPr>
          <p:cNvPr id="27" name="Text 25"/>
          <p:cNvSpPr/>
          <p:nvPr/>
        </p:nvSpPr>
        <p:spPr>
          <a:xfrm>
            <a:off x="3977640" y="4096512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 / Numérique</a:t>
            </a:r>
            <a:endParaRPr lang="en-US" sz="930" dirty="0"/>
          </a:p>
        </p:txBody>
      </p:sp>
      <p:sp>
        <p:nvSpPr>
          <p:cNvPr id="28" name="Shape 26"/>
          <p:cNvSpPr/>
          <p:nvPr/>
        </p:nvSpPr>
        <p:spPr>
          <a:xfrm>
            <a:off x="6400800" y="4114800"/>
            <a:ext cx="3886200" cy="164592"/>
          </a:xfrm>
          <a:prstGeom prst="roundRect">
            <a:avLst>
              <a:gd name="adj" fmla="val 22222"/>
            </a:avLst>
          </a:prstGeom>
          <a:solidFill>
            <a:srgbClr val="E9EDF1"/>
          </a:solidFill>
          <a:ln w="12700">
            <a:solidFill>
              <a:srgbClr val="E9EDF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400800" y="4114800"/>
            <a:ext cx="1295400" cy="164592"/>
          </a:xfrm>
          <a:prstGeom prst="roundRect">
            <a:avLst>
              <a:gd name="adj" fmla="val 22222"/>
            </a:avLst>
          </a:prstGeom>
          <a:solidFill>
            <a:srgbClr val="2E8B8B"/>
          </a:solidFill>
          <a:ln w="12700">
            <a:solidFill>
              <a:srgbClr val="2E8B8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0332720" y="4087368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3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</a:t>
            </a:r>
            <a:endParaRPr lang="en-US" sz="930" dirty="0"/>
          </a:p>
        </p:txBody>
      </p:sp>
      <p:sp>
        <p:nvSpPr>
          <p:cNvPr id="31" name="Text 29"/>
          <p:cNvSpPr/>
          <p:nvPr/>
        </p:nvSpPr>
        <p:spPr>
          <a:xfrm>
            <a:off x="3977640" y="46177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Fonctions corporatives</a:t>
            </a:r>
            <a:endParaRPr lang="en-US" sz="930" dirty="0"/>
          </a:p>
        </p:txBody>
      </p:sp>
      <p:sp>
        <p:nvSpPr>
          <p:cNvPr id="32" name="Shape 30"/>
          <p:cNvSpPr/>
          <p:nvPr/>
        </p:nvSpPr>
        <p:spPr>
          <a:xfrm>
            <a:off x="6400800" y="4636008"/>
            <a:ext cx="3886200" cy="164592"/>
          </a:xfrm>
          <a:prstGeom prst="roundRect">
            <a:avLst>
              <a:gd name="adj" fmla="val 22222"/>
            </a:avLst>
          </a:prstGeom>
          <a:solidFill>
            <a:srgbClr val="E9EDF1"/>
          </a:solidFill>
          <a:ln w="12700">
            <a:solidFill>
              <a:srgbClr val="E9EDF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400800" y="4636008"/>
            <a:ext cx="971550" cy="164592"/>
          </a:xfrm>
          <a:prstGeom prst="roundRect">
            <a:avLst>
              <a:gd name="adj" fmla="val 22222"/>
            </a:avLst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0332720" y="4608576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3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930" dirty="0"/>
          </a:p>
        </p:txBody>
      </p:sp>
      <p:sp>
        <p:nvSpPr>
          <p:cNvPr id="35" name="Shape 33"/>
          <p:cNvSpPr/>
          <p:nvPr/>
        </p:nvSpPr>
        <p:spPr>
          <a:xfrm>
            <a:off x="3977640" y="5303520"/>
            <a:ext cx="6949440" cy="594360"/>
          </a:xfrm>
          <a:prstGeom prst="roundRect">
            <a:avLst>
              <a:gd name="adj" fmla="val 7692"/>
            </a:avLst>
          </a:prstGeom>
          <a:solidFill>
            <a:srgbClr val="EAF6F6"/>
          </a:solidFill>
          <a:ln w="12700">
            <a:solidFill>
              <a:srgbClr val="CEE8E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187952" y="5486400"/>
            <a:ext cx="6537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Hypothèse : une extension au-delà de 350 pourrait être envisagée après stabilisation et mesure de l’adoption.</a:t>
            </a:r>
            <a:endParaRPr lang="en-US" sz="940" dirty="0"/>
          </a:p>
        </p:txBody>
      </p:sp>
      <p:sp>
        <p:nvSpPr>
          <p:cNvPr id="37" name="Text 35"/>
          <p:cNvSpPr/>
          <p:nvPr/>
        </p:nvSpPr>
        <p:spPr>
          <a:xfrm>
            <a:off x="594360" y="6199632"/>
            <a:ext cx="10927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i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charte de cadrage demeure la source de référence tant qu’une révision de périmètre n’est pas approuvée.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501384"/>
            <a:ext cx="5029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Calendrier proposé : lancement le 1er novembre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804672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Décaler le lancement pour absorber le pilote, les validations et la préparation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85216" y="123444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2E8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CALENDRIER DE TRAVAIL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1143000" y="3017520"/>
            <a:ext cx="9144000" cy="0"/>
          </a:xfrm>
          <a:prstGeom prst="line">
            <a:avLst/>
          </a:prstGeom>
          <a:noFill/>
          <a:ln w="38100">
            <a:solidFill>
              <a:srgbClr val="AFC4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2606040"/>
            <a:ext cx="749808" cy="749808"/>
          </a:xfrm>
          <a:prstGeom prst="ellipse">
            <a:avLst/>
          </a:prstGeom>
          <a:solidFill>
            <a:srgbClr val="2F75B5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2788920"/>
            <a:ext cx="7498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47472" y="2039112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8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AOÛT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3520440"/>
            <a:ext cx="1572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Préparation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182880" y="3913632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7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Critères pilote</a:t>
            </a:r>
            <a:endParaRPr lang="en-US" sz="870" dirty="0"/>
          </a:p>
          <a:p>
            <a:pPr algn="ctr" indent="0" marL="0">
              <a:buNone/>
            </a:pPr>
            <a:r>
              <a:rPr lang="en-US" sz="87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Budget</a:t>
            </a:r>
            <a:endParaRPr lang="en-US" sz="870" dirty="0"/>
          </a:p>
          <a:p>
            <a:pPr algn="ctr" indent="0" marL="0">
              <a:buNone/>
            </a:pPr>
            <a:r>
              <a:rPr lang="en-US" sz="87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Règles données</a:t>
            </a:r>
            <a:endParaRPr lang="en-US" sz="870" dirty="0"/>
          </a:p>
        </p:txBody>
      </p:sp>
      <p:sp>
        <p:nvSpPr>
          <p:cNvPr id="11" name="Shape 9"/>
          <p:cNvSpPr/>
          <p:nvPr/>
        </p:nvSpPr>
        <p:spPr>
          <a:xfrm>
            <a:off x="2907792" y="2606040"/>
            <a:ext cx="749808" cy="749808"/>
          </a:xfrm>
          <a:prstGeom prst="ellipse">
            <a:avLst/>
          </a:prstGeom>
          <a:solidFill>
            <a:srgbClr val="2F75B5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907792" y="2788920"/>
            <a:ext cx="7498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569464" y="2039112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8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SEPT.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496312" y="3520440"/>
            <a:ext cx="1572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Démarrage pilote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2404872" y="3913632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7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 participants</a:t>
            </a:r>
            <a:endParaRPr lang="en-US" sz="870" dirty="0"/>
          </a:p>
          <a:p>
            <a:pPr algn="ctr" indent="0" marL="0">
              <a:buNone/>
            </a:pPr>
            <a:r>
              <a:rPr lang="en-US" sz="87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cohortes</a:t>
            </a:r>
            <a:endParaRPr lang="en-US" sz="870" dirty="0"/>
          </a:p>
        </p:txBody>
      </p:sp>
      <p:sp>
        <p:nvSpPr>
          <p:cNvPr id="16" name="Shape 14"/>
          <p:cNvSpPr/>
          <p:nvPr/>
        </p:nvSpPr>
        <p:spPr>
          <a:xfrm>
            <a:off x="5138928" y="2606040"/>
            <a:ext cx="749808" cy="749808"/>
          </a:xfrm>
          <a:prstGeom prst="ellipse">
            <a:avLst/>
          </a:prstGeom>
          <a:solidFill>
            <a:srgbClr val="2F75B5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138928" y="2788920"/>
            <a:ext cx="7498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800600" y="2039112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8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OCT.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727448" y="3520440"/>
            <a:ext cx="1572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 pilote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4636008" y="3913632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7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Retours</a:t>
            </a:r>
            <a:endParaRPr lang="en-US" sz="870" dirty="0"/>
          </a:p>
          <a:p>
            <a:pPr algn="ctr" indent="0" marL="0">
              <a:buNone/>
            </a:pPr>
            <a:r>
              <a:rPr lang="en-US" sz="87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Risques</a:t>
            </a:r>
            <a:endParaRPr lang="en-US" sz="870" dirty="0"/>
          </a:p>
          <a:p>
            <a:pPr algn="ctr" indent="0" marL="0">
              <a:buNone/>
            </a:pPr>
            <a:r>
              <a:rPr lang="en-US" sz="87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Ajustements</a:t>
            </a:r>
            <a:endParaRPr lang="en-US" sz="870" dirty="0"/>
          </a:p>
        </p:txBody>
      </p:sp>
      <p:sp>
        <p:nvSpPr>
          <p:cNvPr id="21" name="Shape 19"/>
          <p:cNvSpPr/>
          <p:nvPr/>
        </p:nvSpPr>
        <p:spPr>
          <a:xfrm>
            <a:off x="7360920" y="2606040"/>
            <a:ext cx="749808" cy="749808"/>
          </a:xfrm>
          <a:prstGeom prst="ellipse">
            <a:avLst/>
          </a:prstGeom>
          <a:solidFill>
            <a:srgbClr val="2F75B5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60920" y="2788920"/>
            <a:ext cx="7498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022592" y="2039112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8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OCT.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949440" y="3520440"/>
            <a:ext cx="1572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Décision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858000" y="3913632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7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/ limité / report</a:t>
            </a:r>
            <a:endParaRPr lang="en-US" sz="870" dirty="0"/>
          </a:p>
        </p:txBody>
      </p:sp>
      <p:sp>
        <p:nvSpPr>
          <p:cNvPr id="26" name="Shape 24"/>
          <p:cNvSpPr/>
          <p:nvPr/>
        </p:nvSpPr>
        <p:spPr>
          <a:xfrm>
            <a:off x="9601200" y="2606040"/>
            <a:ext cx="749808" cy="749808"/>
          </a:xfrm>
          <a:prstGeom prst="ellipse">
            <a:avLst/>
          </a:prstGeom>
          <a:solidFill>
            <a:srgbClr val="2E8B8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601200" y="2788920"/>
            <a:ext cx="7498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9262872" y="2039112"/>
            <a:ext cx="1426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E8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NOV.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9189720" y="3520440"/>
            <a:ext cx="1572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Lancement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9098280" y="3913632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7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350 employés</a:t>
            </a:r>
            <a:endParaRPr lang="en-US" sz="870" dirty="0"/>
          </a:p>
          <a:p>
            <a:pPr algn="ctr" indent="0" marL="0">
              <a:buNone/>
            </a:pPr>
            <a:r>
              <a:rPr lang="en-US" sz="87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 vagues</a:t>
            </a:r>
            <a:endParaRPr lang="en-US" sz="870" dirty="0"/>
          </a:p>
        </p:txBody>
      </p:sp>
      <p:sp>
        <p:nvSpPr>
          <p:cNvPr id="31" name="Shape 29"/>
          <p:cNvSpPr/>
          <p:nvPr/>
        </p:nvSpPr>
        <p:spPr>
          <a:xfrm>
            <a:off x="749808" y="4983480"/>
            <a:ext cx="10698480" cy="822960"/>
          </a:xfrm>
          <a:prstGeom prst="roundRect">
            <a:avLst>
              <a:gd name="adj" fmla="val 5556"/>
            </a:avLst>
          </a:prstGeom>
          <a:solidFill>
            <a:srgbClr val="FFF9EE"/>
          </a:solidFill>
          <a:ln w="12700">
            <a:solidFill>
              <a:srgbClr val="F2D6A2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60120" y="5193792"/>
            <a:ext cx="1645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45F0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Pourquoi le 1er novembre?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2423160" y="517550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Créer une marge pour fermer les validations juridiques, confirmer les licences, analyser le pilote et sécuriser la capacité de formation.</a:t>
            </a:r>
            <a:endParaRPr lang="en-US" sz="1020" dirty="0"/>
          </a:p>
        </p:txBody>
      </p:sp>
      <p:sp>
        <p:nvSpPr>
          <p:cNvPr id="34" name="Text 32"/>
          <p:cNvSpPr/>
          <p:nvPr/>
        </p:nvSpPr>
        <p:spPr>
          <a:xfrm>
            <a:off x="594360" y="6199632"/>
            <a:ext cx="10927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i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Cette date est une recommandation de l’équipe Adoption; elle ne remplace pas une décision formelle du comité.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501384"/>
            <a:ext cx="5029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Pilote proposé : 80 participants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804672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Quatre cohortes pour tester les usages, l’accompagnement et la gouvernance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85216" y="123444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2E8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232" y="150876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 × 20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731520" y="212140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participants par cohorte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337560" y="1444752"/>
            <a:ext cx="438912" cy="438912"/>
          </a:xfrm>
          <a:prstGeom prst="ellipse">
            <a:avLst/>
          </a:prstGeom>
          <a:solidFill>
            <a:srgbClr val="2E8B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37560" y="1545336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950208" y="1426464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Sélection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285232" y="1408176"/>
            <a:ext cx="5486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RH propose la cohorte à partir des candidatures et critères de travail.</a:t>
            </a:r>
            <a:endParaRPr lang="en-US" sz="970" dirty="0"/>
          </a:p>
        </p:txBody>
      </p:sp>
      <p:sp>
        <p:nvSpPr>
          <p:cNvPr id="11" name="Shape 9"/>
          <p:cNvSpPr/>
          <p:nvPr/>
        </p:nvSpPr>
        <p:spPr>
          <a:xfrm>
            <a:off x="3337560" y="2404872"/>
            <a:ext cx="438912" cy="438912"/>
          </a:xfrm>
          <a:prstGeom prst="ellipse">
            <a:avLst/>
          </a:prstGeom>
          <a:solidFill>
            <a:srgbClr val="2E8B8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37560" y="2505456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950208" y="2386584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Formation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5285232" y="2368296"/>
            <a:ext cx="5486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Sessions pratiques + accompagnement des ambassadeurs.</a:t>
            </a:r>
            <a:endParaRPr lang="en-US" sz="970" dirty="0"/>
          </a:p>
        </p:txBody>
      </p:sp>
      <p:sp>
        <p:nvSpPr>
          <p:cNvPr id="15" name="Shape 13"/>
          <p:cNvSpPr/>
          <p:nvPr/>
        </p:nvSpPr>
        <p:spPr>
          <a:xfrm>
            <a:off x="3337560" y="3364992"/>
            <a:ext cx="438912" cy="438912"/>
          </a:xfrm>
          <a:prstGeom prst="ellipse">
            <a:avLst/>
          </a:prstGeom>
          <a:solidFill>
            <a:srgbClr val="2F75B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37560" y="3465576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950208" y="3346704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Expérimentation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5285232" y="3328416"/>
            <a:ext cx="5486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 d’usage réels dans les limites de données autorisées.</a:t>
            </a:r>
            <a:endParaRPr lang="en-US" sz="970" dirty="0"/>
          </a:p>
        </p:txBody>
      </p:sp>
      <p:sp>
        <p:nvSpPr>
          <p:cNvPr id="19" name="Shape 17"/>
          <p:cNvSpPr/>
          <p:nvPr/>
        </p:nvSpPr>
        <p:spPr>
          <a:xfrm>
            <a:off x="3337560" y="4325112"/>
            <a:ext cx="438912" cy="438912"/>
          </a:xfrm>
          <a:prstGeom prst="ellipse">
            <a:avLst/>
          </a:prstGeom>
          <a:solidFill>
            <a:srgbClr val="2F75B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37560" y="4425696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3950208" y="4306824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Retour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5285232" y="4288536"/>
            <a:ext cx="5486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Mesure, incidents, adoption, points de blocage et recommandations.</a:t>
            </a:r>
            <a:endParaRPr lang="en-US" sz="970" dirty="0"/>
          </a:p>
        </p:txBody>
      </p:sp>
      <p:sp>
        <p:nvSpPr>
          <p:cNvPr id="23" name="Shape 21"/>
          <p:cNvSpPr/>
          <p:nvPr/>
        </p:nvSpPr>
        <p:spPr>
          <a:xfrm>
            <a:off x="713232" y="4800600"/>
            <a:ext cx="10652760" cy="914400"/>
          </a:xfrm>
          <a:prstGeom prst="roundRect">
            <a:avLst>
              <a:gd name="adj" fmla="val 5000"/>
            </a:avLst>
          </a:prstGeom>
          <a:solidFill>
            <a:srgbClr val="EAF2F8"/>
          </a:solidFill>
          <a:ln w="12700">
            <a:solidFill>
              <a:srgbClr val="D2E3F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50976" y="5010912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F75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Points encore ouverts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2468880" y="498348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Critères finaux de sélection • Liste des participants • Coût et disponibilité des licences • Données autorisées • Capacité de formation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94360" y="6199632"/>
            <a:ext cx="10927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i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chiffre de 80 sert de scénario de planification; la cohorte finale doit encore être approuvée.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501384"/>
            <a:ext cx="5029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Budget de lancement proposé : 100 000 $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804672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Estimation de travail — licences Microsoft 365 Copilot traitées séparément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85216" y="123444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2E8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BUDGET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31520" y="1481328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100 k$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49808" y="208483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budget proposé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49808" y="265176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Formation</a:t>
            </a:r>
            <a:endParaRPr lang="en-US" sz="930" dirty="0"/>
          </a:p>
        </p:txBody>
      </p:sp>
      <p:sp>
        <p:nvSpPr>
          <p:cNvPr id="8" name="Shape 6"/>
          <p:cNvSpPr/>
          <p:nvPr/>
        </p:nvSpPr>
        <p:spPr>
          <a:xfrm>
            <a:off x="3172968" y="2670048"/>
            <a:ext cx="1874520" cy="164592"/>
          </a:xfrm>
          <a:prstGeom prst="roundRect">
            <a:avLst>
              <a:gd name="adj" fmla="val 22222"/>
            </a:avLst>
          </a:prstGeom>
          <a:solidFill>
            <a:srgbClr val="E9EDF1"/>
          </a:solidFill>
          <a:ln w="12700">
            <a:solidFill>
              <a:srgbClr val="E9EDF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172968" y="2670048"/>
            <a:ext cx="1874520" cy="164592"/>
          </a:xfrm>
          <a:prstGeom prst="roundRect">
            <a:avLst>
              <a:gd name="adj" fmla="val 22222"/>
            </a:avLst>
          </a:prstGeom>
          <a:solidFill>
            <a:srgbClr val="2E8B8B"/>
          </a:solidFill>
          <a:ln w="12700">
            <a:solidFill>
              <a:srgbClr val="2E8B8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093208" y="2642616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3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 k$</a:t>
            </a:r>
            <a:endParaRPr lang="en-US" sz="930" dirty="0"/>
          </a:p>
        </p:txBody>
      </p:sp>
      <p:sp>
        <p:nvSpPr>
          <p:cNvPr id="11" name="Text 9"/>
          <p:cNvSpPr/>
          <p:nvPr/>
        </p:nvSpPr>
        <p:spPr>
          <a:xfrm>
            <a:off x="749808" y="3163824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</a:t>
            </a:r>
            <a:endParaRPr lang="en-US" sz="930" dirty="0"/>
          </a:p>
        </p:txBody>
      </p:sp>
      <p:sp>
        <p:nvSpPr>
          <p:cNvPr id="12" name="Shape 10"/>
          <p:cNvSpPr/>
          <p:nvPr/>
        </p:nvSpPr>
        <p:spPr>
          <a:xfrm>
            <a:off x="3172968" y="3182112"/>
            <a:ext cx="1874520" cy="164592"/>
          </a:xfrm>
          <a:prstGeom prst="roundRect">
            <a:avLst>
              <a:gd name="adj" fmla="val 22222"/>
            </a:avLst>
          </a:prstGeom>
          <a:solidFill>
            <a:srgbClr val="E9EDF1"/>
          </a:solidFill>
          <a:ln w="12700">
            <a:solidFill>
              <a:srgbClr val="E9EDF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72968" y="3182112"/>
            <a:ext cx="937260" cy="164592"/>
          </a:xfrm>
          <a:prstGeom prst="roundRect">
            <a:avLst>
              <a:gd name="adj" fmla="val 22222"/>
            </a:avLst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93208" y="3154680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3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k$</a:t>
            </a:r>
            <a:endParaRPr lang="en-US" sz="930" dirty="0"/>
          </a:p>
        </p:txBody>
      </p:sp>
      <p:sp>
        <p:nvSpPr>
          <p:cNvPr id="15" name="Text 13"/>
          <p:cNvSpPr/>
          <p:nvPr/>
        </p:nvSpPr>
        <p:spPr>
          <a:xfrm>
            <a:off x="749808" y="3675888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Communications</a:t>
            </a:r>
            <a:endParaRPr lang="en-US" sz="930" dirty="0"/>
          </a:p>
        </p:txBody>
      </p:sp>
      <p:sp>
        <p:nvSpPr>
          <p:cNvPr id="16" name="Shape 14"/>
          <p:cNvSpPr/>
          <p:nvPr/>
        </p:nvSpPr>
        <p:spPr>
          <a:xfrm>
            <a:off x="3172968" y="3694176"/>
            <a:ext cx="1874520" cy="164592"/>
          </a:xfrm>
          <a:prstGeom prst="roundRect">
            <a:avLst>
              <a:gd name="adj" fmla="val 22222"/>
            </a:avLst>
          </a:prstGeom>
          <a:solidFill>
            <a:srgbClr val="E9EDF1"/>
          </a:solidFill>
          <a:ln w="12700">
            <a:solidFill>
              <a:srgbClr val="E9EDF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172968" y="3694176"/>
            <a:ext cx="374904" cy="164592"/>
          </a:xfrm>
          <a:prstGeom prst="roundRect">
            <a:avLst>
              <a:gd name="adj" fmla="val 22222"/>
            </a:avLst>
          </a:prstGeom>
          <a:solidFill>
            <a:srgbClr val="6B8EAE"/>
          </a:solidFill>
          <a:ln w="12700">
            <a:solidFill>
              <a:srgbClr val="6B8EA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93208" y="366674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3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k$</a:t>
            </a:r>
            <a:endParaRPr lang="en-US" sz="930" dirty="0"/>
          </a:p>
        </p:txBody>
      </p:sp>
      <p:sp>
        <p:nvSpPr>
          <p:cNvPr id="19" name="Text 17"/>
          <p:cNvSpPr/>
          <p:nvPr/>
        </p:nvSpPr>
        <p:spPr>
          <a:xfrm>
            <a:off x="749808" y="4187952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Événements</a:t>
            </a:r>
            <a:endParaRPr lang="en-US" sz="930" dirty="0"/>
          </a:p>
        </p:txBody>
      </p:sp>
      <p:sp>
        <p:nvSpPr>
          <p:cNvPr id="20" name="Shape 18"/>
          <p:cNvSpPr/>
          <p:nvPr/>
        </p:nvSpPr>
        <p:spPr>
          <a:xfrm>
            <a:off x="3172968" y="4206240"/>
            <a:ext cx="1874520" cy="164592"/>
          </a:xfrm>
          <a:prstGeom prst="roundRect">
            <a:avLst>
              <a:gd name="adj" fmla="val 22222"/>
            </a:avLst>
          </a:prstGeom>
          <a:solidFill>
            <a:srgbClr val="E9EDF1"/>
          </a:solidFill>
          <a:ln w="12700">
            <a:solidFill>
              <a:srgbClr val="E9EDF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172968" y="4206240"/>
            <a:ext cx="187452" cy="164592"/>
          </a:xfrm>
          <a:prstGeom prst="roundRect">
            <a:avLst>
              <a:gd name="adj" fmla="val 22222"/>
            </a:avLst>
          </a:prstGeom>
          <a:solidFill>
            <a:srgbClr val="97A9B8"/>
          </a:solidFill>
          <a:ln w="12700">
            <a:solidFill>
              <a:srgbClr val="97A9B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93208" y="4178808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3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k$</a:t>
            </a:r>
            <a:endParaRPr lang="en-US" sz="930" dirty="0"/>
          </a:p>
        </p:txBody>
      </p:sp>
      <p:sp>
        <p:nvSpPr>
          <p:cNvPr id="23" name="Text 21"/>
          <p:cNvSpPr/>
          <p:nvPr/>
        </p:nvSpPr>
        <p:spPr>
          <a:xfrm>
            <a:off x="749808" y="4700016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Réserve</a:t>
            </a:r>
            <a:endParaRPr lang="en-US" sz="930" dirty="0"/>
          </a:p>
        </p:txBody>
      </p:sp>
      <p:sp>
        <p:nvSpPr>
          <p:cNvPr id="24" name="Shape 22"/>
          <p:cNvSpPr/>
          <p:nvPr/>
        </p:nvSpPr>
        <p:spPr>
          <a:xfrm>
            <a:off x="3172968" y="4718304"/>
            <a:ext cx="1874520" cy="164592"/>
          </a:xfrm>
          <a:prstGeom prst="roundRect">
            <a:avLst>
              <a:gd name="adj" fmla="val 22222"/>
            </a:avLst>
          </a:prstGeom>
          <a:solidFill>
            <a:srgbClr val="E9EDF1"/>
          </a:solidFill>
          <a:ln w="12700">
            <a:solidFill>
              <a:srgbClr val="E9EDF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72968" y="4718304"/>
            <a:ext cx="374904" cy="164592"/>
          </a:xfrm>
          <a:prstGeom prst="roundRect">
            <a:avLst>
              <a:gd name="adj" fmla="val 22222"/>
            </a:avLst>
          </a:prstGeom>
          <a:solidFill>
            <a:srgbClr val="B45F06"/>
          </a:solidFill>
          <a:ln w="12700">
            <a:solidFill>
              <a:srgbClr val="B45F0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093208" y="4690872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3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k$</a:t>
            </a:r>
            <a:endParaRPr lang="en-US" sz="930" dirty="0"/>
          </a:p>
        </p:txBody>
      </p:sp>
      <p:sp>
        <p:nvSpPr>
          <p:cNvPr id="27" name="Shape 25"/>
          <p:cNvSpPr/>
          <p:nvPr/>
        </p:nvSpPr>
        <p:spPr>
          <a:xfrm>
            <a:off x="6080760" y="1508760"/>
            <a:ext cx="5166360" cy="3611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2700">
            <a:solidFill>
              <a:srgbClr val="E0E5E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355080" y="17830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Hypothèses budgétaires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355080" y="2240280"/>
            <a:ext cx="4480560" cy="2468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177800" indent="-177800">
              <a:buSzPct val="100000"/>
              <a:buChar char="•"/>
            </a:pPr>
            <a:r>
              <a:rPr lang="en-US" sz="103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Budget recentré sur l’adoption et la préparation du lancement.</a:t>
            </a:r>
            <a:endParaRPr lang="en-US" sz="1030" dirty="0"/>
          </a:p>
          <a:p>
            <a:pPr marL="177800" indent="-177800">
              <a:buSzPct val="100000"/>
              <a:buChar char="•"/>
            </a:pPr>
            <a:r>
              <a:rPr lang="en-US" sz="103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Licences Copilot non incluses dans les 100 000 $.</a:t>
            </a:r>
            <a:endParaRPr lang="en-US" sz="1030" dirty="0"/>
          </a:p>
          <a:p>
            <a:pPr marL="177800" indent="-177800">
              <a:buSzPct val="100000"/>
              <a:buChar char="•"/>
            </a:pPr>
            <a:r>
              <a:rPr lang="en-US" sz="103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Coût d’acquisition encore à confirmer avec Finance et Achats.</a:t>
            </a:r>
            <a:endParaRPr lang="en-US" sz="1030" dirty="0"/>
          </a:p>
          <a:p>
            <a:pPr marL="177800" indent="-177800">
              <a:buSzPct val="100000"/>
              <a:buChar char="•"/>
            </a:pPr>
            <a:r>
              <a:rPr lang="en-US" sz="103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Réserve limitée : faible marge en cas de besoin de renfort externe.</a:t>
            </a:r>
            <a:endParaRPr lang="en-US" sz="1030" dirty="0"/>
          </a:p>
          <a:p>
            <a:pPr marL="177800" indent="-177800">
              <a:buSzPct val="100000"/>
              <a:buChar char="•"/>
            </a:pPr>
            <a:r>
              <a:rPr lang="en-US" sz="103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Toute augmentation nécessite un nouvel arbitrage.</a:t>
            </a:r>
            <a:endParaRPr lang="en-US" sz="1030" dirty="0"/>
          </a:p>
        </p:txBody>
      </p:sp>
      <p:sp>
        <p:nvSpPr>
          <p:cNvPr id="30" name="Shape 28"/>
          <p:cNvSpPr/>
          <p:nvPr/>
        </p:nvSpPr>
        <p:spPr>
          <a:xfrm>
            <a:off x="6355080" y="4572000"/>
            <a:ext cx="4526280" cy="384048"/>
          </a:xfrm>
          <a:prstGeom prst="roundRect">
            <a:avLst>
              <a:gd name="adj" fmla="val 9524"/>
            </a:avLst>
          </a:prstGeom>
          <a:solidFill>
            <a:srgbClr val="FDE9E7"/>
          </a:solidFill>
          <a:ln w="12700">
            <a:solidFill>
              <a:srgbClr val="F2C3B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47104" y="4681728"/>
            <a:ext cx="4160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LICENCES : À CONFIRMER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594360" y="6199632"/>
            <a:ext cx="10927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i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Cette estimation ne modifie pas, à elle seule, les paramètres financiers définis dans les documents de cadrage.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501384"/>
            <a:ext cx="5029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Adoption : objectif de 60 % à trois mois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804672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Mesurer l’usage actif plutôt que le simple nombre de licences attribuées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85216" y="123444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2E8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MESURE DE SUCCÈS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13232" y="15087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F7D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60 %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49808" y="2212848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d’utilisateurs actifs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trois mois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29000" y="1572768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Population proposée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532120" y="1600200"/>
            <a:ext cx="4754880" cy="347472"/>
          </a:xfrm>
          <a:prstGeom prst="roundRect">
            <a:avLst>
              <a:gd name="adj" fmla="val 15789"/>
            </a:avLst>
          </a:prstGeom>
          <a:solidFill>
            <a:srgbClr val="E9EDF1"/>
          </a:solidFill>
          <a:ln w="12700">
            <a:solidFill>
              <a:srgbClr val="E9EDF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532120" y="1600200"/>
            <a:ext cx="4754880" cy="347472"/>
          </a:xfrm>
          <a:prstGeom prst="roundRect">
            <a:avLst>
              <a:gd name="adj" fmla="val 15789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424160" y="160020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350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429000" y="2706624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Formés / accompagnés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532120" y="2734056"/>
            <a:ext cx="4754880" cy="347472"/>
          </a:xfrm>
          <a:prstGeom prst="roundRect">
            <a:avLst>
              <a:gd name="adj" fmla="val 15789"/>
            </a:avLst>
          </a:prstGeom>
          <a:solidFill>
            <a:srgbClr val="E9EDF1"/>
          </a:solidFill>
          <a:ln w="12700">
            <a:solidFill>
              <a:srgbClr val="E9EDF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532120" y="2734056"/>
            <a:ext cx="3803904" cy="347472"/>
          </a:xfrm>
          <a:prstGeom prst="roundRect">
            <a:avLst>
              <a:gd name="adj" fmla="val 15789"/>
            </a:avLst>
          </a:prstGeom>
          <a:solidFill>
            <a:srgbClr val="2E8B8B"/>
          </a:solidFill>
          <a:ln w="12700">
            <a:solidFill>
              <a:srgbClr val="2E8B8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424160" y="2734056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280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429000" y="384048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Utilisateurs actifs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532120" y="3867912"/>
            <a:ext cx="4754880" cy="347472"/>
          </a:xfrm>
          <a:prstGeom prst="roundRect">
            <a:avLst>
              <a:gd name="adj" fmla="val 15789"/>
            </a:avLst>
          </a:prstGeom>
          <a:solidFill>
            <a:srgbClr val="E9EDF1"/>
          </a:solidFill>
          <a:ln w="12700">
            <a:solidFill>
              <a:srgbClr val="E9EDF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532120" y="3867912"/>
            <a:ext cx="2852928" cy="347472"/>
          </a:xfrm>
          <a:prstGeom prst="roundRect">
            <a:avLst>
              <a:gd name="adj" fmla="val 15789"/>
            </a:avLst>
          </a:prstGeom>
          <a:solidFill>
            <a:srgbClr val="2F7D4A"/>
          </a:solidFill>
          <a:ln w="12700">
            <a:solidFill>
              <a:srgbClr val="2F7D4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424160" y="3867912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210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429000" y="4892040"/>
            <a:ext cx="7452360" cy="749808"/>
          </a:xfrm>
          <a:prstGeom prst="roundRect">
            <a:avLst>
              <a:gd name="adj" fmla="val 6098"/>
            </a:avLst>
          </a:prstGeom>
          <a:solidFill>
            <a:srgbClr val="EAF6F6"/>
          </a:solidFill>
          <a:ln w="12700">
            <a:solidFill>
              <a:srgbClr val="CEE8E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75888" y="5138928"/>
            <a:ext cx="6995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préciser : définition d’un utilisateur actif, population de référence, fréquence de mesure et source de données.</a:t>
            </a:r>
            <a:endParaRPr lang="en-US" sz="960" dirty="0"/>
          </a:p>
        </p:txBody>
      </p:sp>
      <p:sp>
        <p:nvSpPr>
          <p:cNvPr id="21" name="Text 19"/>
          <p:cNvSpPr/>
          <p:nvPr/>
        </p:nvSpPr>
        <p:spPr>
          <a:xfrm>
            <a:off x="594360" y="6199632"/>
            <a:ext cx="10927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i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L’objectif de 60 % est la cible proposée dans ce support de travail et doit être validé.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501384"/>
            <a:ext cx="5029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Réseau d’ambassadeurs : 20 relais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804672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Créer une présence de proximité pour soutenir le pilote et les premières vagues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85216" y="123444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2E8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ADOPTION DE PROXIMITÉ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777240" y="1691640"/>
            <a:ext cx="256032" cy="256032"/>
          </a:xfrm>
          <a:prstGeom prst="ellipse">
            <a:avLst/>
          </a:prstGeom>
          <a:solidFill>
            <a:srgbClr val="2E8B8B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07008" y="1691640"/>
            <a:ext cx="256032" cy="256032"/>
          </a:xfrm>
          <a:prstGeom prst="ellipse">
            <a:avLst/>
          </a:prstGeom>
          <a:solidFill>
            <a:srgbClr val="2E8B8B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636776" y="1691640"/>
            <a:ext cx="256032" cy="256032"/>
          </a:xfrm>
          <a:prstGeom prst="ellipse">
            <a:avLst/>
          </a:prstGeom>
          <a:solidFill>
            <a:srgbClr val="2E8B8B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1691640"/>
            <a:ext cx="256032" cy="256032"/>
          </a:xfrm>
          <a:prstGeom prst="ellipse">
            <a:avLst/>
          </a:prstGeom>
          <a:solidFill>
            <a:srgbClr val="2E8B8B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496312" y="1691640"/>
            <a:ext cx="256032" cy="256032"/>
          </a:xfrm>
          <a:prstGeom prst="ellipse">
            <a:avLst/>
          </a:prstGeom>
          <a:solidFill>
            <a:srgbClr val="2E8B8B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26080" y="1691640"/>
            <a:ext cx="256032" cy="256032"/>
          </a:xfrm>
          <a:prstGeom prst="ellipse">
            <a:avLst/>
          </a:prstGeom>
          <a:solidFill>
            <a:srgbClr val="2E8B8B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55848" y="1691640"/>
            <a:ext cx="256032" cy="256032"/>
          </a:xfrm>
          <a:prstGeom prst="ellipse">
            <a:avLst/>
          </a:prstGeom>
          <a:solidFill>
            <a:srgbClr val="2E8B8B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785616" y="1691640"/>
            <a:ext cx="256032" cy="256032"/>
          </a:xfrm>
          <a:prstGeom prst="ellipse">
            <a:avLst/>
          </a:prstGeom>
          <a:solidFill>
            <a:srgbClr val="2E8B8B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15384" y="1691640"/>
            <a:ext cx="256032" cy="256032"/>
          </a:xfrm>
          <a:prstGeom prst="ellipse">
            <a:avLst/>
          </a:prstGeom>
          <a:solidFill>
            <a:srgbClr val="2E8B8B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45152" y="1691640"/>
            <a:ext cx="256032" cy="256032"/>
          </a:xfrm>
          <a:prstGeom prst="ellipse">
            <a:avLst/>
          </a:prstGeom>
          <a:solidFill>
            <a:srgbClr val="2E8B8B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2203704"/>
            <a:ext cx="256032" cy="256032"/>
          </a:xfrm>
          <a:prstGeom prst="ellipse">
            <a:avLst/>
          </a:prstGeom>
          <a:solidFill>
            <a:srgbClr val="2E8B8B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07008" y="2203704"/>
            <a:ext cx="256032" cy="256032"/>
          </a:xfrm>
          <a:prstGeom prst="ellipse">
            <a:avLst/>
          </a:prstGeom>
          <a:solidFill>
            <a:srgbClr val="2E8B8B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636776" y="2203704"/>
            <a:ext cx="256032" cy="256032"/>
          </a:xfrm>
          <a:prstGeom prst="ellipse">
            <a:avLst/>
          </a:prstGeom>
          <a:solidFill>
            <a:srgbClr val="2F75B5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066544" y="2203704"/>
            <a:ext cx="256032" cy="256032"/>
          </a:xfrm>
          <a:prstGeom prst="ellipse">
            <a:avLst/>
          </a:prstGeom>
          <a:solidFill>
            <a:srgbClr val="2F75B5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496312" y="2203704"/>
            <a:ext cx="256032" cy="256032"/>
          </a:xfrm>
          <a:prstGeom prst="ellipse">
            <a:avLst/>
          </a:prstGeom>
          <a:solidFill>
            <a:srgbClr val="2F75B5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926080" y="2203704"/>
            <a:ext cx="256032" cy="256032"/>
          </a:xfrm>
          <a:prstGeom prst="ellipse">
            <a:avLst/>
          </a:prstGeom>
          <a:solidFill>
            <a:srgbClr val="2F75B5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355848" y="2203704"/>
            <a:ext cx="256032" cy="256032"/>
          </a:xfrm>
          <a:prstGeom prst="ellipse">
            <a:avLst/>
          </a:prstGeom>
          <a:solidFill>
            <a:srgbClr val="2F75B5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785616" y="2203704"/>
            <a:ext cx="256032" cy="256032"/>
          </a:xfrm>
          <a:prstGeom prst="ellipse">
            <a:avLst/>
          </a:prstGeom>
          <a:solidFill>
            <a:srgbClr val="2F75B5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215384" y="2203704"/>
            <a:ext cx="256032" cy="256032"/>
          </a:xfrm>
          <a:prstGeom prst="ellipse">
            <a:avLst/>
          </a:prstGeom>
          <a:solidFill>
            <a:srgbClr val="2F75B5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645152" y="2203704"/>
            <a:ext cx="256032" cy="256032"/>
          </a:xfrm>
          <a:prstGeom prst="ellipse">
            <a:avLst/>
          </a:prstGeom>
          <a:solidFill>
            <a:srgbClr val="2F75B5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2880360"/>
            <a:ext cx="1143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</a:t>
            </a:r>
            <a:endParaRPr lang="en-US" sz="3200" dirty="0"/>
          </a:p>
        </p:txBody>
      </p:sp>
      <p:sp>
        <p:nvSpPr>
          <p:cNvPr id="26" name="Text 24"/>
          <p:cNvSpPr/>
          <p:nvPr/>
        </p:nvSpPr>
        <p:spPr>
          <a:xfrm>
            <a:off x="1737360" y="30358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ambassadeurs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749808" y="3493008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répartis entre fonctions et régions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754880" y="150876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Couverture proposée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4754880" y="1938528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Opérations</a:t>
            </a:r>
            <a:endParaRPr lang="en-US" sz="940" dirty="0"/>
          </a:p>
        </p:txBody>
      </p:sp>
      <p:sp>
        <p:nvSpPr>
          <p:cNvPr id="30" name="Text 28"/>
          <p:cNvSpPr/>
          <p:nvPr/>
        </p:nvSpPr>
        <p:spPr>
          <a:xfrm>
            <a:off x="7790688" y="193852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4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940" dirty="0"/>
          </a:p>
        </p:txBody>
      </p:sp>
      <p:sp>
        <p:nvSpPr>
          <p:cNvPr id="31" name="Shape 29"/>
          <p:cNvSpPr/>
          <p:nvPr/>
        </p:nvSpPr>
        <p:spPr>
          <a:xfrm>
            <a:off x="8339328" y="1965960"/>
            <a:ext cx="2194560" cy="146304"/>
          </a:xfrm>
          <a:prstGeom prst="roundRect">
            <a:avLst>
              <a:gd name="adj" fmla="val 25000"/>
            </a:avLst>
          </a:prstGeom>
          <a:solidFill>
            <a:srgbClr val="2E8B8B"/>
          </a:solidFill>
          <a:ln w="12700">
            <a:solidFill>
              <a:srgbClr val="2E8B8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754880" y="2468880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Ventes / Service client</a:t>
            </a:r>
            <a:endParaRPr lang="en-US" sz="940" dirty="0"/>
          </a:p>
        </p:txBody>
      </p:sp>
      <p:sp>
        <p:nvSpPr>
          <p:cNvPr id="33" name="Text 31"/>
          <p:cNvSpPr/>
          <p:nvPr/>
        </p:nvSpPr>
        <p:spPr>
          <a:xfrm>
            <a:off x="7790688" y="246888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4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940" dirty="0"/>
          </a:p>
        </p:txBody>
      </p:sp>
      <p:sp>
        <p:nvSpPr>
          <p:cNvPr id="34" name="Shape 32"/>
          <p:cNvSpPr/>
          <p:nvPr/>
        </p:nvSpPr>
        <p:spPr>
          <a:xfrm>
            <a:off x="8339328" y="2496312"/>
            <a:ext cx="1316736" cy="146304"/>
          </a:xfrm>
          <a:prstGeom prst="roundRect">
            <a:avLst>
              <a:gd name="adj" fmla="val 25000"/>
            </a:avLst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754880" y="2999232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Finance / Achats</a:t>
            </a:r>
            <a:endParaRPr lang="en-US" sz="940" dirty="0"/>
          </a:p>
        </p:txBody>
      </p:sp>
      <p:sp>
        <p:nvSpPr>
          <p:cNvPr id="36" name="Text 34"/>
          <p:cNvSpPr/>
          <p:nvPr/>
        </p:nvSpPr>
        <p:spPr>
          <a:xfrm>
            <a:off x="7790688" y="299923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4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940" dirty="0"/>
          </a:p>
        </p:txBody>
      </p:sp>
      <p:sp>
        <p:nvSpPr>
          <p:cNvPr id="37" name="Shape 35"/>
          <p:cNvSpPr/>
          <p:nvPr/>
        </p:nvSpPr>
        <p:spPr>
          <a:xfrm>
            <a:off x="8339328" y="3026664"/>
            <a:ext cx="1316736" cy="146304"/>
          </a:xfrm>
          <a:prstGeom prst="roundRect">
            <a:avLst>
              <a:gd name="adj" fmla="val 25000"/>
            </a:avLst>
          </a:prstGeom>
          <a:solidFill>
            <a:srgbClr val="2E8B8B"/>
          </a:solidFill>
          <a:ln w="12700">
            <a:solidFill>
              <a:srgbClr val="2E8B8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754880" y="3529584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RH</a:t>
            </a:r>
            <a:endParaRPr lang="en-US" sz="940" dirty="0"/>
          </a:p>
        </p:txBody>
      </p:sp>
      <p:sp>
        <p:nvSpPr>
          <p:cNvPr id="39" name="Text 37"/>
          <p:cNvSpPr/>
          <p:nvPr/>
        </p:nvSpPr>
        <p:spPr>
          <a:xfrm>
            <a:off x="7790688" y="352958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4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940" dirty="0"/>
          </a:p>
        </p:txBody>
      </p:sp>
      <p:sp>
        <p:nvSpPr>
          <p:cNvPr id="40" name="Shape 38"/>
          <p:cNvSpPr/>
          <p:nvPr/>
        </p:nvSpPr>
        <p:spPr>
          <a:xfrm>
            <a:off x="8339328" y="3557016"/>
            <a:ext cx="1316736" cy="146304"/>
          </a:xfrm>
          <a:prstGeom prst="roundRect">
            <a:avLst>
              <a:gd name="adj" fmla="val 25000"/>
            </a:avLst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754880" y="4059936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 / Numérique</a:t>
            </a:r>
            <a:endParaRPr lang="en-US" sz="940" dirty="0"/>
          </a:p>
        </p:txBody>
      </p:sp>
      <p:sp>
        <p:nvSpPr>
          <p:cNvPr id="42" name="Text 40"/>
          <p:cNvSpPr/>
          <p:nvPr/>
        </p:nvSpPr>
        <p:spPr>
          <a:xfrm>
            <a:off x="7790688" y="405993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4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940" dirty="0"/>
          </a:p>
        </p:txBody>
      </p:sp>
      <p:sp>
        <p:nvSpPr>
          <p:cNvPr id="43" name="Shape 41"/>
          <p:cNvSpPr/>
          <p:nvPr/>
        </p:nvSpPr>
        <p:spPr>
          <a:xfrm>
            <a:off x="8339328" y="4087368"/>
            <a:ext cx="1316736" cy="146304"/>
          </a:xfrm>
          <a:prstGeom prst="roundRect">
            <a:avLst>
              <a:gd name="adj" fmla="val 25000"/>
            </a:avLst>
          </a:prstGeom>
          <a:solidFill>
            <a:srgbClr val="2E8B8B"/>
          </a:solidFill>
          <a:ln w="12700">
            <a:solidFill>
              <a:srgbClr val="2E8B8B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754880" y="4590288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Fonctions corporatives</a:t>
            </a:r>
            <a:endParaRPr lang="en-US" sz="940" dirty="0"/>
          </a:p>
        </p:txBody>
      </p:sp>
      <p:sp>
        <p:nvSpPr>
          <p:cNvPr id="45" name="Text 43"/>
          <p:cNvSpPr/>
          <p:nvPr/>
        </p:nvSpPr>
        <p:spPr>
          <a:xfrm>
            <a:off x="7790688" y="459028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4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940" dirty="0"/>
          </a:p>
        </p:txBody>
      </p:sp>
      <p:sp>
        <p:nvSpPr>
          <p:cNvPr id="46" name="Shape 44"/>
          <p:cNvSpPr/>
          <p:nvPr/>
        </p:nvSpPr>
        <p:spPr>
          <a:xfrm>
            <a:off x="8339328" y="4617720"/>
            <a:ext cx="1316736" cy="146304"/>
          </a:xfrm>
          <a:prstGeom prst="roundRect">
            <a:avLst>
              <a:gd name="adj" fmla="val 25000"/>
            </a:avLst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4754880" y="4983480"/>
            <a:ext cx="6035040" cy="658368"/>
          </a:xfrm>
          <a:prstGeom prst="roundRect">
            <a:avLst>
              <a:gd name="adj" fmla="val 6944"/>
            </a:avLst>
          </a:prstGeom>
          <a:solidFill>
            <a:srgbClr val="EAF2F8"/>
          </a:solidFill>
          <a:ln w="12700">
            <a:solidFill>
              <a:srgbClr val="D2E3F2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5010912" y="5202936"/>
            <a:ext cx="5532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 nominative en consolidation — disponibilité et niveau de préparation à confirmer.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594360" y="6199632"/>
            <a:ext cx="109270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i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nombre de 20 représente la couverture présentée dans ce scénario de déploiement; le registre opérationnel doit confirmer les personnes réellement disponibles.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501384"/>
            <a:ext cx="5029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Quatre conditions à fermer avant le lancement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804672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scénario proposé reste dépendant de validations qui ne sont pas encore acquises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85216" y="123444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2E8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RISQUES ET DÉPENDANCES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713232" y="1490472"/>
            <a:ext cx="10561320" cy="749808"/>
          </a:xfrm>
          <a:prstGeom prst="roundRect">
            <a:avLst>
              <a:gd name="adj" fmla="val 6098"/>
            </a:avLst>
          </a:prstGeom>
          <a:solidFill>
            <a:srgbClr val="FDE9E7"/>
          </a:solidFill>
          <a:ln w="12700">
            <a:solidFill>
              <a:srgbClr val="FDE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1832" y="1673352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JURIDIQUE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2240280" y="1645920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Données autorisées et conditions du pilote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8823960" y="1691640"/>
            <a:ext cx="1920240" cy="310896"/>
          </a:xfrm>
          <a:prstGeom prst="roundRect">
            <a:avLst>
              <a:gd name="adj" fmla="val 23529"/>
            </a:avLst>
          </a:prstGeom>
          <a:solidFill>
            <a:srgbClr val="C94A43"/>
          </a:solidFill>
          <a:ln w="12700">
            <a:solidFill>
              <a:srgbClr val="C94A4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897112" y="1746504"/>
            <a:ext cx="17739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 COURS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713232" y="2496312"/>
            <a:ext cx="10561320" cy="749808"/>
          </a:xfrm>
          <a:prstGeom prst="roundRect">
            <a:avLst>
              <a:gd name="adj" fmla="val 6098"/>
            </a:avLst>
          </a:prstGeom>
          <a:solidFill>
            <a:srgbClr val="FDE9E7"/>
          </a:solidFill>
          <a:ln w="12700">
            <a:solidFill>
              <a:srgbClr val="FDE9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2679192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4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LICENCES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2240280" y="2651760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Coût, disponibilité et délai d’acquisition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823960" y="2697480"/>
            <a:ext cx="1920240" cy="310896"/>
          </a:xfrm>
          <a:prstGeom prst="roundRect">
            <a:avLst>
              <a:gd name="adj" fmla="val 23529"/>
            </a:avLst>
          </a:prstGeom>
          <a:solidFill>
            <a:srgbClr val="C94A43"/>
          </a:solidFill>
          <a:ln w="12700">
            <a:solidFill>
              <a:srgbClr val="C94A4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897112" y="2752344"/>
            <a:ext cx="17739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CONFIRMER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713232" y="3502152"/>
            <a:ext cx="10561320" cy="749808"/>
          </a:xfrm>
          <a:prstGeom prst="roundRect">
            <a:avLst>
              <a:gd name="adj" fmla="val 6098"/>
            </a:avLst>
          </a:prstGeom>
          <a:solidFill>
            <a:srgbClr val="FFF4CE"/>
          </a:solidFill>
          <a:ln w="12700">
            <a:solidFill>
              <a:srgbClr val="FFF4C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41832" y="3685032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B45F0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FORMATION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2240280" y="3657600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Capacité réelle des formateurs et cohortes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823960" y="3703320"/>
            <a:ext cx="1920240" cy="310896"/>
          </a:xfrm>
          <a:prstGeom prst="roundRect">
            <a:avLst>
              <a:gd name="adj" fmla="val 23529"/>
            </a:avLst>
          </a:prstGeom>
          <a:solidFill>
            <a:srgbClr val="B45F06"/>
          </a:solidFill>
          <a:ln w="12700">
            <a:solidFill>
              <a:srgbClr val="B45F0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97112" y="3758184"/>
            <a:ext cx="17739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SOUS TENSION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713232" y="4507992"/>
            <a:ext cx="10561320" cy="749808"/>
          </a:xfrm>
          <a:prstGeom prst="roundRect">
            <a:avLst>
              <a:gd name="adj" fmla="val 6098"/>
            </a:avLst>
          </a:prstGeom>
          <a:solidFill>
            <a:srgbClr val="FFF4CE"/>
          </a:solidFill>
          <a:ln w="12700">
            <a:solidFill>
              <a:srgbClr val="FFF4C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41832" y="4690872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B45F0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PILOTE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2240280" y="4663440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Critères et participants définitifs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823960" y="4709160"/>
            <a:ext cx="1920240" cy="310896"/>
          </a:xfrm>
          <a:prstGeom prst="roundRect">
            <a:avLst>
              <a:gd name="adj" fmla="val 23529"/>
            </a:avLst>
          </a:prstGeom>
          <a:solidFill>
            <a:srgbClr val="B45F06"/>
          </a:solidFill>
          <a:ln w="12700">
            <a:solidFill>
              <a:srgbClr val="B45F0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897112" y="4764024"/>
            <a:ext cx="17739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VALIDER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713232" y="5541264"/>
            <a:ext cx="10561320" cy="384048"/>
          </a:xfrm>
          <a:prstGeom prst="roundRect">
            <a:avLst>
              <a:gd name="adj" fmla="val 9524"/>
            </a:avLst>
          </a:prstGeom>
          <a:solidFill>
            <a:srgbClr val="EAF6F6"/>
          </a:solidFill>
          <a:ln w="12700">
            <a:solidFill>
              <a:srgbClr val="CEE8E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32688" y="5650992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scénario du 1er novembre suppose que ces dépendances peuvent être fermées à temps.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501384"/>
            <a:ext cx="5029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6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Décisions demandées au comité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804672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Transformer le scénario de travail en paramètres approuvés — ou le réviser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85216" y="123444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2E8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VALIDER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749808" y="1481328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PARAMÈTRE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709160" y="1481328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PROPOSITION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8366760" y="1481328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STATUT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749808" y="2286000"/>
            <a:ext cx="10469880" cy="0"/>
          </a:xfrm>
          <a:prstGeom prst="line">
            <a:avLst/>
          </a:prstGeom>
          <a:noFill/>
          <a:ln w="12700">
            <a:solidFill>
              <a:srgbClr val="E2E6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9808" y="184708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Périmètre du programme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709160" y="1847088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350 employés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8366760" y="1828800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439912" y="1883664"/>
            <a:ext cx="1865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valider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749808" y="2871216"/>
            <a:ext cx="10469880" cy="0"/>
          </a:xfrm>
          <a:prstGeom prst="line">
            <a:avLst/>
          </a:prstGeom>
          <a:noFill/>
          <a:ln w="12700">
            <a:solidFill>
              <a:srgbClr val="E2E6E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49808" y="2432304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Date de lancement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709160" y="2432304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1er novembre 2026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366760" y="2414016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39912" y="2468880"/>
            <a:ext cx="1865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valider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749808" y="3456432"/>
            <a:ext cx="10469880" cy="0"/>
          </a:xfrm>
          <a:prstGeom prst="line">
            <a:avLst/>
          </a:prstGeom>
          <a:noFill/>
          <a:ln w="12700">
            <a:solidFill>
              <a:srgbClr val="E2E6E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9808" y="30175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Budget de lancement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4709160" y="3017520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100 000 $ hors licences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8366760" y="299923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39912" y="3054096"/>
            <a:ext cx="1865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valider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749808" y="4041648"/>
            <a:ext cx="10469880" cy="0"/>
          </a:xfrm>
          <a:prstGeom prst="line">
            <a:avLst/>
          </a:prstGeom>
          <a:noFill/>
          <a:ln w="12700">
            <a:solidFill>
              <a:srgbClr val="E2E6E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49808" y="3602736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Cible d’adoption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709160" y="3602736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60 % actifs à 3 mois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8366760" y="3584448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39912" y="3639312"/>
            <a:ext cx="1865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valider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749808" y="4626864"/>
            <a:ext cx="10469880" cy="0"/>
          </a:xfrm>
          <a:prstGeom prst="line">
            <a:avLst/>
          </a:prstGeom>
          <a:noFill/>
          <a:ln w="12700">
            <a:solidFill>
              <a:srgbClr val="E2E6E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9808" y="418795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Réseau d’ambassadeurs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709160" y="4187952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 relais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8366760" y="4169664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B45F06"/>
          </a:solidFill>
          <a:ln w="12700">
            <a:solidFill>
              <a:srgbClr val="B45F0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439912" y="4224528"/>
            <a:ext cx="1865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confirmer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749808" y="5212080"/>
            <a:ext cx="10469880" cy="0"/>
          </a:xfrm>
          <a:prstGeom prst="line">
            <a:avLst/>
          </a:prstGeom>
          <a:noFill/>
          <a:ln w="12700">
            <a:solidFill>
              <a:srgbClr val="E2E6E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49808" y="477316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Pilote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4709160" y="4773168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046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 participants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8366760" y="4754880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2F75B5"/>
          </a:solidFill>
          <a:ln w="12700">
            <a:solidFill>
              <a:srgbClr val="2F75B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439912" y="4809744"/>
            <a:ext cx="1865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À approuver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749808" y="5596128"/>
            <a:ext cx="10469880" cy="502920"/>
          </a:xfrm>
          <a:prstGeom prst="roundRect">
            <a:avLst>
              <a:gd name="adj" fmla="val 9091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987552" y="5760720"/>
            <a:ext cx="9966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 support présente des propositions de travail. La charte et les décisions explicites du comité font autorité.</a:t>
            </a:r>
            <a:endParaRPr lang="en-US" sz="9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501384"/>
            <a:ext cx="5029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EF1B8CB22ED54F8F3877390894ADCD" ma:contentTypeVersion="3" ma:contentTypeDescription="Crée un document." ma:contentTypeScope="" ma:versionID="a6313ad3a55da95701a281e814e6498d">
  <xsd:schema xmlns:xsd="http://www.w3.org/2001/XMLSchema" xmlns:xs="http://www.w3.org/2001/XMLSchema" xmlns:p="http://schemas.microsoft.com/office/2006/metadata/properties" xmlns:ns2="85c993be-8302-4845-9fd2-0160275f23db" targetNamespace="http://schemas.microsoft.com/office/2006/metadata/properties" ma:root="true" ma:fieldsID="e6de75cc436c711268bcc60a3f85fc21" ns2:_="">
    <xsd:import namespace="85c993be-8302-4845-9fd2-0160275f23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c993be-8302-4845-9fd2-0160275f23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B759E05-79DA-4242-897D-099461EB3FED}"/>
</file>

<file path=customXml/itemProps2.xml><?xml version="1.0" encoding="utf-8"?>
<ds:datastoreItem xmlns:ds="http://schemas.openxmlformats.org/officeDocument/2006/customXml" ds:itemID="{699B41D1-F7D3-4373-A929-E4B0C3632344}"/>
</file>

<file path=customXml/itemProps3.xml><?xml version="1.0" encoding="utf-8"?>
<ds:datastoreItem xmlns:ds="http://schemas.openxmlformats.org/officeDocument/2006/customXml" ds:itemID="{EE9A199C-0CF6-44F8-80B1-A114A564DD2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Contoso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du Programme Atlas</dc:title>
  <dc:subject>Présentation du Programme Atlas — proposition de déploiement</dc:subject>
  <dc:creator>Contoso — Équipe Adoption Atlas</dc:creator>
  <cp:lastModifiedBy>Contoso — Équipe Adoption Atlas</cp:lastModifiedBy>
  <cp:revision>1</cp:revision>
  <dcterms:created xsi:type="dcterms:W3CDTF">2026-08-21T16:33:29Z</dcterms:created>
  <dcterms:modified xsi:type="dcterms:W3CDTF">2026-08-21T16:33:29Z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0x01010075EF1B8CB22ED54F8F3877390894ADCD</vt:lpwstr>
  </property>
</Properties>
</file>